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62" r:id="rId4"/>
    <p:sldId id="259" r:id="rId5"/>
    <p:sldId id="261" r:id="rId6"/>
    <p:sldId id="263" r:id="rId7"/>
    <p:sldId id="264" r:id="rId8"/>
    <p:sldId id="265" r:id="rId9"/>
    <p:sldId id="266" r:id="rId10"/>
    <p:sldId id="260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1CCC11-A179-422A-B077-95AC3AF93B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688371-425B-5209-6C66-EE69C35B86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B855ED-AD37-430E-8AEC-08EBDE4E96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0275F9-59F8-445D-877F-240B4F569050}" type="datetimeFigureOut">
              <a:rPr lang="en-GB" smtClean="0"/>
              <a:t>10/08/2023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33E158-1710-8053-6A06-E031E7772F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2F0E39-7D42-EB49-2A0F-B740450A7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73590-0E3C-486B-AE7E-8A1D367ABB4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46525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2BC06-1914-821C-99CB-2E8087541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CAF56D-6A25-5A78-250D-D902995E6E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C68A56-C68A-EEEC-1E5A-A0DA79657E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0275F9-59F8-445D-877F-240B4F569050}" type="datetimeFigureOut">
              <a:rPr lang="en-GB" smtClean="0"/>
              <a:t>10/08/2023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2567AB-7A7F-3F46-A003-6F4426D99A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1E246D-D461-5460-2D1E-668ED9786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73590-0E3C-486B-AE7E-8A1D367ABB4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57557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BD4B7B-2BD8-9F20-BC86-C90B9DEE8AF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DDC986A-F86B-AD95-0403-C492A4EA40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8DFBE8-3705-FF84-38FD-0BF40FCD5E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0275F9-59F8-445D-877F-240B4F569050}" type="datetimeFigureOut">
              <a:rPr lang="en-GB" smtClean="0"/>
              <a:t>10/08/2023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035DE8-6E23-207A-8845-BA2431AF4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45CCD0-B6D1-ED32-C085-0B7196CCC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73590-0E3C-486B-AE7E-8A1D367ABB4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93731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1E67F-1561-F0A2-940D-187496E4C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9037AE-6B57-6A4A-7896-F0E9481011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EB33D7-7BA0-3089-9208-14683CAF67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0275F9-59F8-445D-877F-240B4F569050}" type="datetimeFigureOut">
              <a:rPr lang="en-GB" smtClean="0"/>
              <a:t>10/08/2023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0F9080-0A37-7D84-E517-7B4CC4E37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31B298-FDB0-700E-030E-4D494C5C8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73590-0E3C-486B-AE7E-8A1D367ABB4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49034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4A09CA-A6DF-E72C-FB2F-A8851CE71D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F93FE6-676A-875A-D899-352EB1E454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4EB767-F057-3501-F79B-C0B44930D5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0275F9-59F8-445D-877F-240B4F569050}" type="datetimeFigureOut">
              <a:rPr lang="en-GB" smtClean="0"/>
              <a:t>10/08/2023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5A6FFC-064C-96A6-FC8C-1289258DFD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9DD6F1-C61C-CBC7-1678-33679944F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73590-0E3C-486B-AE7E-8A1D367ABB4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4846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48AD46-4B46-2537-2CAD-67091871C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E14935-D31C-F5D5-4215-E1BCE4CF72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A72F46-6E05-EF87-A05D-1B7888FA3B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A206E5-3F4B-E1CD-62B0-D24B8D6895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0275F9-59F8-445D-877F-240B4F569050}" type="datetimeFigureOut">
              <a:rPr lang="en-GB" smtClean="0"/>
              <a:t>10/08/2023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728C41-D341-B915-45DA-7DFED53F89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32665F-227B-B78A-233C-0367A1B1F7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73590-0E3C-486B-AE7E-8A1D367ABB4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0699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759FC-5CA1-BFFF-9DDD-831761F679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2AC239-13F8-9816-C596-EF07B7CF16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F96403-5F67-9E5D-B5CE-9B83CDCA5A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C9FEEF8-1311-23FF-EE24-4F105368C36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E9C6A89-53DC-82FF-BF14-D9B3B96BE2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669C0EE-7A19-3308-32F6-9F2186E30B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0275F9-59F8-445D-877F-240B4F569050}" type="datetimeFigureOut">
              <a:rPr lang="en-GB" smtClean="0"/>
              <a:t>10/08/2023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18A93B2-90EA-F480-52D7-269DEC9958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62318ED-8E77-F747-0BDA-FDCFE6C28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73590-0E3C-486B-AE7E-8A1D367ABB4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53130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E0E37-3D3F-A372-21FE-097ED0E7D2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DC3549F-21DD-DF1C-F08F-3F26D70C6F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0275F9-59F8-445D-877F-240B4F569050}" type="datetimeFigureOut">
              <a:rPr lang="en-GB" smtClean="0"/>
              <a:t>10/08/2023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7DF963-DFC4-4AC8-0275-47FC82C570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E1BE94-9727-24EE-5D9F-67E7528E6B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73590-0E3C-486B-AE7E-8A1D367ABB4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53452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8226EFE-0F95-DA53-5C3C-5D08149E1F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0275F9-59F8-445D-877F-240B4F569050}" type="datetimeFigureOut">
              <a:rPr lang="en-GB" smtClean="0"/>
              <a:t>10/08/2023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18FA6A5-0F66-EF15-0759-85B065844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E9C4CC-C68C-C2C8-E052-0B0D86674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73590-0E3C-486B-AE7E-8A1D367ABB4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5489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1AC108-469B-CE80-0782-927A0977C2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2838D8-546F-2A9A-2C10-2591ED0BC3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AD0778-4B51-E362-FC63-189E577344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73DED3-2460-BD55-CF7D-2623B97410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0275F9-59F8-445D-877F-240B4F569050}" type="datetimeFigureOut">
              <a:rPr lang="en-GB" smtClean="0"/>
              <a:t>10/08/2023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776EEE-48A9-8022-E525-9982B11187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ECD089-FB5B-FE3D-4EE4-96A65DE4A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73590-0E3C-486B-AE7E-8A1D367ABB4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61360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4E57D3-6A41-316C-BCDB-15B4D84DD1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02FC8BB-E132-474A-47C8-1D56D64B4DC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7A6D47-F40C-DBED-C3A2-0C75266D18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47996C-D49A-C0FF-C196-CD68B38D4F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0275F9-59F8-445D-877F-240B4F569050}" type="datetimeFigureOut">
              <a:rPr lang="en-GB" smtClean="0"/>
              <a:t>10/08/2023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1B1E99-E4A4-CADA-CF57-35D21DAA7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BEB873-B3C1-6316-DDB6-48F26D5F7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73590-0E3C-486B-AE7E-8A1D367ABB4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88884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DC76640-18F9-1C2C-A321-3E7EC508FF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B1114C-9889-A5DD-D1C8-63A4A2ACAB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245AE0-5EA0-B9AC-CAB3-C2ECC9449F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0275F9-59F8-445D-877F-240B4F569050}" type="datetimeFigureOut">
              <a:rPr lang="en-GB" smtClean="0"/>
              <a:t>10/08/2023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7195B7-9D62-95EE-5503-EE774BC785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8C251D-372A-D959-1AFA-3A31EA190B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D73590-0E3C-486B-AE7E-8A1D367ABB4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6778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DA56E0-7B92-44ED-84F6-079643D75A4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sz="9600" b="1" dirty="0"/>
              <a:t>THG Simulations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1413FB-5897-2767-BA9B-F6060AE200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2690607"/>
          </a:xfrm>
        </p:spPr>
        <p:txBody>
          <a:bodyPr>
            <a:normAutofit lnSpcReduction="10000"/>
          </a:bodyPr>
          <a:lstStyle/>
          <a:p>
            <a:r>
              <a:rPr lang="en-GB" sz="3200" b="1" i="1" dirty="0">
                <a:solidFill>
                  <a:srgbClr val="002060"/>
                </a:solidFill>
              </a:rPr>
              <a:t>Project update: follow-up</a:t>
            </a:r>
          </a:p>
          <a:p>
            <a:r>
              <a:rPr lang="en-GB" sz="2800" dirty="0"/>
              <a:t>Week 3B</a:t>
            </a:r>
          </a:p>
          <a:p>
            <a:endParaRPr lang="en-GB" sz="2800" dirty="0"/>
          </a:p>
          <a:p>
            <a:endParaRPr lang="en-GB" sz="2800" dirty="0"/>
          </a:p>
          <a:p>
            <a:pPr algn="r"/>
            <a:r>
              <a:rPr lang="en-GB" sz="1800" dirty="0"/>
              <a:t>11/08/2023 </a:t>
            </a:r>
          </a:p>
          <a:p>
            <a:pPr algn="r"/>
            <a:r>
              <a:rPr lang="en-GB" sz="1800" dirty="0"/>
              <a:t>David Amorim</a:t>
            </a:r>
          </a:p>
        </p:txBody>
      </p:sp>
    </p:spTree>
    <p:extLst>
      <p:ext uri="{BB962C8B-B14F-4D97-AF65-F5344CB8AC3E}">
        <p14:creationId xmlns:p14="http://schemas.microsoft.com/office/powerpoint/2010/main" val="3790011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E6922F-76DF-583A-477C-60490F0DCD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List items for discussion with Chris (Luna)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76AC7B-5F7C-F75F-674A-2F6B1AB862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GB" dirty="0"/>
              <a:t>Lacking documentation for </a:t>
            </a:r>
            <a:r>
              <a:rPr lang="en-GB" sz="2400" i="1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Nonlinear.jl</a:t>
            </a:r>
            <a:r>
              <a:rPr lang="en-GB" sz="2400" dirty="0"/>
              <a:t> </a:t>
            </a:r>
            <a:r>
              <a:rPr lang="en-GB" dirty="0"/>
              <a:t>response functions</a:t>
            </a:r>
          </a:p>
          <a:p>
            <a:pPr marL="0" indent="0">
              <a:buNone/>
            </a:pPr>
            <a:endParaRPr lang="en-GB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GB" dirty="0"/>
              <a:t> in particular: how do </a:t>
            </a:r>
            <a:r>
              <a:rPr lang="en-GB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KerrField</a:t>
            </a:r>
            <a:r>
              <a:rPr lang="en-GB" dirty="0"/>
              <a:t>, </a:t>
            </a:r>
            <a:r>
              <a:rPr lang="en-GB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PlasmaCumtrapz</a:t>
            </a:r>
            <a:r>
              <a:rPr lang="en-GB" dirty="0"/>
              <a:t>, etc. relate to specific terms in the UPPE?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GB" dirty="0"/>
          </a:p>
          <a:p>
            <a:pPr marL="514350" indent="-514350">
              <a:buFont typeface="+mj-lt"/>
              <a:buAutoNum type="arabicPeriod" startAt="2"/>
            </a:pPr>
            <a:r>
              <a:rPr lang="en-GB" dirty="0"/>
              <a:t>Extracting temporal/spectral phase information</a:t>
            </a:r>
          </a:p>
          <a:p>
            <a:pPr marL="514350" indent="-514350">
              <a:buFont typeface="+mj-lt"/>
              <a:buAutoNum type="arabicPeriod" startAt="2"/>
            </a:pPr>
            <a:r>
              <a:rPr lang="en-GB" dirty="0"/>
              <a:t>Breakdown in </a:t>
            </a:r>
            <a:r>
              <a:rPr lang="en-GB" dirty="0" err="1"/>
              <a:t>PlasmaScalar</a:t>
            </a:r>
            <a:r>
              <a:rPr lang="en-GB" dirty="0"/>
              <a:t>! (</a:t>
            </a:r>
            <a:r>
              <a:rPr lang="en-GB" dirty="0" err="1"/>
              <a:t>CSpline</a:t>
            </a:r>
            <a:r>
              <a:rPr lang="en-GB" dirty="0"/>
              <a:t> </a:t>
            </a:r>
            <a:r>
              <a:rPr lang="en-GB" dirty="0" err="1"/>
              <a:t>DomainError</a:t>
            </a:r>
            <a:r>
              <a:rPr lang="en-GB" dirty="0"/>
              <a:t> in </a:t>
            </a:r>
            <a:r>
              <a:rPr lang="en-GB" dirty="0" err="1"/>
              <a:t>PlasmaCumtrapz</a:t>
            </a:r>
            <a:r>
              <a:rPr lang="en-GB" dirty="0"/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6923306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graph of a graph&#10;&#10;Description automatically generated">
            <a:extLst>
              <a:ext uri="{FF2B5EF4-FFF2-40B4-BE49-F238E27FC236}">
                <a16:creationId xmlns:a16="http://schemas.microsoft.com/office/drawing/2014/main" id="{915D3AEC-23EC-C034-7EDD-B7D84117BB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2670" y="831120"/>
            <a:ext cx="8035839" cy="602688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67B5568-A57D-6E77-7D86-AE9BE5E0D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Comparison of spectra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CD5E23-93B2-6FBE-B933-4F3D26B7063E}"/>
              </a:ext>
            </a:extLst>
          </p:cNvPr>
          <p:cNvSpPr txBox="1"/>
          <p:nvPr/>
        </p:nvSpPr>
        <p:spPr>
          <a:xfrm>
            <a:off x="838200" y="1501715"/>
            <a:ext cx="3985727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IR spectrum calculated from FROG largely agrees with IR spectrum measured by spectrometer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The shape of the spectra also agree with the simulated IR spectrum (grey)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However, the measured spectra are centred around 730nm, not 800nm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i="1" dirty="0">
                <a:solidFill>
                  <a:srgbClr val="002060"/>
                </a:solidFill>
              </a:rPr>
              <a:t>Set the central wavelength to 730nm in the simulations?</a:t>
            </a:r>
          </a:p>
        </p:txBody>
      </p:sp>
    </p:spTree>
    <p:extLst>
      <p:ext uri="{BB962C8B-B14F-4D97-AF65-F5344CB8AC3E}">
        <p14:creationId xmlns:p14="http://schemas.microsoft.com/office/powerpoint/2010/main" val="13893989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images of a graph&#10;&#10;Description automatically generated with medium confidence">
            <a:extLst>
              <a:ext uri="{FF2B5EF4-FFF2-40B4-BE49-F238E27FC236}">
                <a16:creationId xmlns:a16="http://schemas.microsoft.com/office/drawing/2014/main" id="{8895F115-4398-F684-8670-592E32A4B7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8266" y="1139825"/>
            <a:ext cx="3953133" cy="53530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150B81-ED43-1CCB-8B12-8C8658FBEF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Reproducing plots from </a:t>
            </a:r>
            <a:r>
              <a:rPr lang="en-GB" b="1" i="1" dirty="0">
                <a:solidFill>
                  <a:srgbClr val="002060"/>
                </a:solidFill>
              </a:rPr>
              <a:t>Reiter et al. 2010 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E98748-6A57-A2AF-8B3B-5C8CE45491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700" y="1901825"/>
            <a:ext cx="4862804" cy="4591050"/>
          </a:xfrm>
        </p:spPr>
        <p:txBody>
          <a:bodyPr>
            <a:normAutofit lnSpcReduction="10000"/>
          </a:bodyPr>
          <a:lstStyle/>
          <a:p>
            <a:r>
              <a:rPr lang="en-GB" sz="2400" dirty="0"/>
              <a:t>In </a:t>
            </a:r>
            <a:r>
              <a:rPr lang="en-GB" sz="2400" i="1" dirty="0"/>
              <a:t>Reiter</a:t>
            </a:r>
            <a:r>
              <a:rPr lang="en-GB" sz="2400" dirty="0"/>
              <a:t>: spatiotemporal evolution of UV and IR beams; comparison with and without ionisation</a:t>
            </a:r>
          </a:p>
          <a:p>
            <a:endParaRPr lang="en-GB" sz="2400" dirty="0"/>
          </a:p>
          <a:p>
            <a:r>
              <a:rPr lang="en-GB" sz="2400" dirty="0"/>
              <a:t>In the following: simulated a similar comparison (150mW Argon at 1.0 bar) </a:t>
            </a:r>
          </a:p>
          <a:p>
            <a:endParaRPr lang="en-GB" sz="2400" dirty="0"/>
          </a:p>
          <a:p>
            <a:r>
              <a:rPr lang="en-GB" sz="2400" dirty="0"/>
              <a:t>Note: the parameters of Reiter could not directly be reproduced due to simulation breakdown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sz="2000" dirty="0"/>
              <a:t> attempts with similar parameters were only moderately successful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98AE0C-481D-99C2-82EF-9D05A31CC271}"/>
              </a:ext>
            </a:extLst>
          </p:cNvPr>
          <p:cNvSpPr txBox="1"/>
          <p:nvPr/>
        </p:nvSpPr>
        <p:spPr>
          <a:xfrm>
            <a:off x="10788016" y="1942818"/>
            <a:ext cx="463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IR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34B23A-F0E8-F079-DE0D-601C1ED192AA}"/>
              </a:ext>
            </a:extLst>
          </p:cNvPr>
          <p:cNvSpPr txBox="1"/>
          <p:nvPr/>
        </p:nvSpPr>
        <p:spPr>
          <a:xfrm>
            <a:off x="10788016" y="3631684"/>
            <a:ext cx="471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UV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D81A599-F63A-B8FA-E336-80AF36FED190}"/>
              </a:ext>
            </a:extLst>
          </p:cNvPr>
          <p:cNvSpPr txBox="1"/>
          <p:nvPr/>
        </p:nvSpPr>
        <p:spPr>
          <a:xfrm>
            <a:off x="10788016" y="5398925"/>
            <a:ext cx="471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UV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C2BDB9-1B6E-B254-A020-A0E20C9BD6ED}"/>
              </a:ext>
            </a:extLst>
          </p:cNvPr>
          <p:cNvSpPr txBox="1"/>
          <p:nvPr/>
        </p:nvSpPr>
        <p:spPr>
          <a:xfrm>
            <a:off x="8014996" y="6400799"/>
            <a:ext cx="1264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i="1" dirty="0"/>
              <a:t>Reiter</a:t>
            </a:r>
            <a:r>
              <a:rPr lang="en-GB" b="1" dirty="0"/>
              <a:t> 2010</a:t>
            </a:r>
          </a:p>
        </p:txBody>
      </p:sp>
    </p:spTree>
    <p:extLst>
      <p:ext uri="{BB962C8B-B14F-4D97-AF65-F5344CB8AC3E}">
        <p14:creationId xmlns:p14="http://schemas.microsoft.com/office/powerpoint/2010/main" val="21824295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oup of images of a pulse&#10;&#10;Description automatically generated with medium confidence">
            <a:extLst>
              <a:ext uri="{FF2B5EF4-FFF2-40B4-BE49-F238E27FC236}">
                <a16:creationId xmlns:a16="http://schemas.microsoft.com/office/drawing/2014/main" id="{3168C7B0-A41F-ED46-53D1-7CC69D7C43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4924" y="1483858"/>
            <a:ext cx="6437389" cy="482804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812B864-D35C-C463-46A1-A89FABAA95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Reproducing plots from </a:t>
            </a:r>
            <a:r>
              <a:rPr lang="en-GB" b="1" i="1" dirty="0">
                <a:solidFill>
                  <a:srgbClr val="002060"/>
                </a:solidFill>
              </a:rPr>
              <a:t>Reiter et al. 2010 </a:t>
            </a:r>
          </a:p>
        </p:txBody>
      </p:sp>
      <p:pic>
        <p:nvPicPr>
          <p:cNvPr id="5" name="Picture 4" descr="A group of images of a pulse&#10;&#10;Description automatically generated with medium confidence">
            <a:extLst>
              <a:ext uri="{FF2B5EF4-FFF2-40B4-BE49-F238E27FC236}">
                <a16:creationId xmlns:a16="http://schemas.microsoft.com/office/drawing/2014/main" id="{35C1E901-3854-F6BF-7F96-A8F3D3A1B2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038" y="1483858"/>
            <a:ext cx="6437389" cy="482804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55263AB-7BFA-15D8-7667-D300A9C3A3AA}"/>
              </a:ext>
            </a:extLst>
          </p:cNvPr>
          <p:cNvSpPr txBox="1"/>
          <p:nvPr/>
        </p:nvSpPr>
        <p:spPr>
          <a:xfrm>
            <a:off x="2269968" y="6217673"/>
            <a:ext cx="1652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With ionisation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0ED7E0-5165-EC80-863F-DC31A3CFF143}"/>
              </a:ext>
            </a:extLst>
          </p:cNvPr>
          <p:cNvSpPr txBox="1"/>
          <p:nvPr/>
        </p:nvSpPr>
        <p:spPr>
          <a:xfrm>
            <a:off x="8547056" y="6145689"/>
            <a:ext cx="19795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Without ionisation</a:t>
            </a:r>
          </a:p>
        </p:txBody>
      </p:sp>
    </p:spTree>
    <p:extLst>
      <p:ext uri="{BB962C8B-B14F-4D97-AF65-F5344CB8AC3E}">
        <p14:creationId xmlns:p14="http://schemas.microsoft.com/office/powerpoint/2010/main" val="9025049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A group of images of different colors&#10;&#10;Description automatically generated">
            <a:extLst>
              <a:ext uri="{FF2B5EF4-FFF2-40B4-BE49-F238E27FC236}">
                <a16:creationId xmlns:a16="http://schemas.microsoft.com/office/drawing/2014/main" id="{B75831A2-D27C-65D9-3B2B-112BBFDDDA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6531" y="1515246"/>
            <a:ext cx="6077944" cy="4558459"/>
          </a:xfr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3B34E50C-3D76-0D16-2712-31D29280AE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Reproducing plots from </a:t>
            </a:r>
            <a:r>
              <a:rPr lang="en-GB" b="1" i="1" dirty="0">
                <a:solidFill>
                  <a:srgbClr val="002060"/>
                </a:solidFill>
              </a:rPr>
              <a:t>Reiter et al. 2010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19206F-6FE0-6930-AC93-0CB1CDB7A55B}"/>
              </a:ext>
            </a:extLst>
          </p:cNvPr>
          <p:cNvSpPr txBox="1"/>
          <p:nvPr/>
        </p:nvSpPr>
        <p:spPr>
          <a:xfrm>
            <a:off x="2269968" y="6217673"/>
            <a:ext cx="1652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With ionisation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87BE23-7F73-7E1E-153F-98C209E79BE2}"/>
              </a:ext>
            </a:extLst>
          </p:cNvPr>
          <p:cNvSpPr txBox="1"/>
          <p:nvPr/>
        </p:nvSpPr>
        <p:spPr>
          <a:xfrm>
            <a:off x="8547056" y="6145689"/>
            <a:ext cx="19795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Without ionisation</a:t>
            </a:r>
          </a:p>
        </p:txBody>
      </p:sp>
      <p:pic>
        <p:nvPicPr>
          <p:cNvPr id="10" name="Picture 9" descr="A group of images of a pulse&#10;&#10;Description automatically generated with medium confidence">
            <a:extLst>
              <a:ext uri="{FF2B5EF4-FFF2-40B4-BE49-F238E27FC236}">
                <a16:creationId xmlns:a16="http://schemas.microsoft.com/office/drawing/2014/main" id="{999634DE-C9A5-49FD-F1C7-3FC1DCC697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2475" y="1317647"/>
            <a:ext cx="6437389" cy="4828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744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AA0C1-3272-071C-1CEB-86F55A2A6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Reproducing plots from </a:t>
            </a:r>
            <a:r>
              <a:rPr lang="en-GB" b="1" i="1" dirty="0">
                <a:solidFill>
                  <a:srgbClr val="002060"/>
                </a:solidFill>
              </a:rPr>
              <a:t>Reiter et al. 2010 </a:t>
            </a:r>
            <a:endParaRPr lang="en-GB" dirty="0"/>
          </a:p>
        </p:txBody>
      </p:sp>
      <p:pic>
        <p:nvPicPr>
          <p:cNvPr id="7" name="Content Placeholder 6" descr="A group of images of different colors&#10;&#10;Description automatically generated">
            <a:extLst>
              <a:ext uri="{FF2B5EF4-FFF2-40B4-BE49-F238E27FC236}">
                <a16:creationId xmlns:a16="http://schemas.microsoft.com/office/drawing/2014/main" id="{A4EAE147-619E-14B2-76EC-86741D226C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2421" y="1411246"/>
            <a:ext cx="6168421" cy="4626317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1E40746-190E-8F00-478D-E19803296306}"/>
              </a:ext>
            </a:extLst>
          </p:cNvPr>
          <p:cNvSpPr txBox="1"/>
          <p:nvPr/>
        </p:nvSpPr>
        <p:spPr>
          <a:xfrm>
            <a:off x="2269968" y="6217673"/>
            <a:ext cx="1652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With ionisation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32CCA4-C340-1026-F2FA-07C55933B0C9}"/>
              </a:ext>
            </a:extLst>
          </p:cNvPr>
          <p:cNvSpPr txBox="1"/>
          <p:nvPr/>
        </p:nvSpPr>
        <p:spPr>
          <a:xfrm>
            <a:off x="8547056" y="6145689"/>
            <a:ext cx="19795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Without ionisation</a:t>
            </a:r>
          </a:p>
        </p:txBody>
      </p:sp>
      <p:pic>
        <p:nvPicPr>
          <p:cNvPr id="9" name="Picture 8" descr="A group of images of different colors&#10;&#10;Description automatically generated">
            <a:extLst>
              <a:ext uri="{FF2B5EF4-FFF2-40B4-BE49-F238E27FC236}">
                <a16:creationId xmlns:a16="http://schemas.microsoft.com/office/drawing/2014/main" id="{752543CE-007D-75A4-C62C-99D0E78FE8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6482" y="1261398"/>
            <a:ext cx="6568018" cy="4926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5301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red line graph on a white background&#10;&#10;Description automatically generated">
            <a:extLst>
              <a:ext uri="{FF2B5EF4-FFF2-40B4-BE49-F238E27FC236}">
                <a16:creationId xmlns:a16="http://schemas.microsoft.com/office/drawing/2014/main" id="{018FA1AC-8A57-600A-F4CF-0BA7319DA1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5090" y="1365016"/>
            <a:ext cx="6437389" cy="4828043"/>
          </a:xfr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C9599EB0-741B-AF66-5A03-6E14D8345F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Reproducing plots from </a:t>
            </a:r>
            <a:r>
              <a:rPr lang="en-GB" b="1" i="1" dirty="0">
                <a:solidFill>
                  <a:srgbClr val="002060"/>
                </a:solidFill>
              </a:rPr>
              <a:t>Reiter et al. 2010 </a:t>
            </a:r>
            <a:endParaRPr lang="en-GB" dirty="0"/>
          </a:p>
        </p:txBody>
      </p:sp>
      <p:pic>
        <p:nvPicPr>
          <p:cNvPr id="8" name="Picture 7" descr="A red line graph on a white background&#10;&#10;Description automatically generated">
            <a:extLst>
              <a:ext uri="{FF2B5EF4-FFF2-40B4-BE49-F238E27FC236}">
                <a16:creationId xmlns:a16="http://schemas.microsoft.com/office/drawing/2014/main" id="{69068831-8762-1913-0203-0AE48729FE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65016"/>
            <a:ext cx="6437389" cy="482804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B0DD066-9860-859E-B8F6-27C8546E8218}"/>
              </a:ext>
            </a:extLst>
          </p:cNvPr>
          <p:cNvSpPr txBox="1"/>
          <p:nvPr/>
        </p:nvSpPr>
        <p:spPr>
          <a:xfrm>
            <a:off x="2269968" y="6217673"/>
            <a:ext cx="1652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With ionisation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CCEB52-009E-A3C5-8F34-28351F7B71B0}"/>
              </a:ext>
            </a:extLst>
          </p:cNvPr>
          <p:cNvSpPr txBox="1"/>
          <p:nvPr/>
        </p:nvSpPr>
        <p:spPr>
          <a:xfrm>
            <a:off x="8547056" y="6145689"/>
            <a:ext cx="19795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Without ionisation</a:t>
            </a:r>
          </a:p>
        </p:txBody>
      </p:sp>
    </p:spTree>
    <p:extLst>
      <p:ext uri="{BB962C8B-B14F-4D97-AF65-F5344CB8AC3E}">
        <p14:creationId xmlns:p14="http://schemas.microsoft.com/office/powerpoint/2010/main" val="35533612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B1838-5AC6-00AA-A822-81DA4DF4BC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Reproducing plots from </a:t>
            </a:r>
            <a:r>
              <a:rPr lang="en-GB" b="1" i="1" dirty="0">
                <a:solidFill>
                  <a:srgbClr val="002060"/>
                </a:solidFill>
              </a:rPr>
              <a:t>Reiter et al. 2010 </a:t>
            </a:r>
            <a:endParaRPr lang="en-GB" dirty="0"/>
          </a:p>
        </p:txBody>
      </p:sp>
      <p:pic>
        <p:nvPicPr>
          <p:cNvPr id="5" name="Content Placeholder 4" descr="A graph of a waveform&#10;&#10;Description automatically generated">
            <a:extLst>
              <a:ext uri="{FF2B5EF4-FFF2-40B4-BE49-F238E27FC236}">
                <a16:creationId xmlns:a16="http://schemas.microsoft.com/office/drawing/2014/main" id="{E30854B3-D37C-7378-F8D1-12D4F12BBA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772816"/>
            <a:ext cx="5625543" cy="4247859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E4C6240-2093-7EC3-CC1D-7352E0CAAFDB}"/>
              </a:ext>
            </a:extLst>
          </p:cNvPr>
          <p:cNvSpPr txBox="1"/>
          <p:nvPr/>
        </p:nvSpPr>
        <p:spPr>
          <a:xfrm>
            <a:off x="1045030" y="2332653"/>
            <a:ext cx="445070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Simulations show very clear trailing-edge self-steepening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Turning off ionisation mostly suppresses this effect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i="1" dirty="0">
                <a:solidFill>
                  <a:srgbClr val="002060"/>
                </a:solidFill>
              </a:rPr>
              <a:t>Unlike in Reiter, however, the UV pulse also shows trailing-edge self-steepening and its duration is decreased by turning off ionisation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4EF142-459D-D519-0E20-FEBD68C0B436}"/>
              </a:ext>
            </a:extLst>
          </p:cNvPr>
          <p:cNvSpPr txBox="1"/>
          <p:nvPr/>
        </p:nvSpPr>
        <p:spPr>
          <a:xfrm>
            <a:off x="8574833" y="6298163"/>
            <a:ext cx="1264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i="1" dirty="0"/>
              <a:t>Reiter</a:t>
            </a:r>
            <a:r>
              <a:rPr lang="en-GB" b="1" dirty="0"/>
              <a:t> 2010</a:t>
            </a:r>
          </a:p>
        </p:txBody>
      </p:sp>
    </p:spTree>
    <p:extLst>
      <p:ext uri="{BB962C8B-B14F-4D97-AF65-F5344CB8AC3E}">
        <p14:creationId xmlns:p14="http://schemas.microsoft.com/office/powerpoint/2010/main" val="8585923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7CC59A-AF0C-A6D5-20A6-40D814DA2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Testing the COMSOL simulations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5C6FD1-C1A6-C621-A646-1AFE56BC89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90231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564</TotalTime>
  <Words>282</Words>
  <Application>Microsoft Office PowerPoint</Application>
  <PresentationFormat>Widescreen</PresentationFormat>
  <Paragraphs>48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Calibri</vt:lpstr>
      <vt:lpstr>Calibri Light</vt:lpstr>
      <vt:lpstr>Cascadia Code</vt:lpstr>
      <vt:lpstr>Wingdings</vt:lpstr>
      <vt:lpstr>Office Theme</vt:lpstr>
      <vt:lpstr>THG Simulations</vt:lpstr>
      <vt:lpstr>Comparison of spectra</vt:lpstr>
      <vt:lpstr>Reproducing plots from Reiter et al. 2010 </vt:lpstr>
      <vt:lpstr>Reproducing plots from Reiter et al. 2010 </vt:lpstr>
      <vt:lpstr>Reproducing plots from Reiter et al. 2010 </vt:lpstr>
      <vt:lpstr>Reproducing plots from Reiter et al. 2010 </vt:lpstr>
      <vt:lpstr>Reproducing plots from Reiter et al. 2010 </vt:lpstr>
      <vt:lpstr>Reproducing plots from Reiter et al. 2010 </vt:lpstr>
      <vt:lpstr>Testing the COMSOL simulations</vt:lpstr>
      <vt:lpstr>List items for discussion with Chris (Luna)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Amorim (student)</dc:creator>
  <cp:lastModifiedBy>David Amorim (student)</cp:lastModifiedBy>
  <cp:revision>7</cp:revision>
  <dcterms:created xsi:type="dcterms:W3CDTF">2023-08-09T18:43:37Z</dcterms:created>
  <dcterms:modified xsi:type="dcterms:W3CDTF">2023-08-10T13:15:58Z</dcterms:modified>
</cp:coreProperties>
</file>